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1"/>
  </p:sldMasterIdLst>
  <p:sldIdLst>
    <p:sldId id="256" r:id="rId2"/>
    <p:sldId id="257" r:id="rId3"/>
    <p:sldId id="262" r:id="rId4"/>
    <p:sldId id="263" r:id="rId5"/>
    <p:sldId id="268" r:id="rId6"/>
    <p:sldId id="265" r:id="rId7"/>
    <p:sldId id="269" r:id="rId8"/>
    <p:sldId id="264" r:id="rId9"/>
    <p:sldId id="266" r:id="rId10"/>
    <p:sldId id="267" r:id="rId11"/>
    <p:sldId id="261" r:id="rId12"/>
    <p:sldId id="270" r:id="rId13"/>
    <p:sldId id="259" r:id="rId14"/>
    <p:sldId id="260" r:id="rId15"/>
    <p:sldId id="258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53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6" name="Picture 5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9" name="Picture 8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604" y="2819400"/>
            <a:ext cx="10972800" cy="1143000"/>
          </a:xfrm>
        </p:spPr>
        <p:txBody>
          <a:bodyPr/>
          <a:lstStyle>
            <a:lvl1pPr algn="l"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624604" y="4229100"/>
            <a:ext cx="10972800" cy="762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999" spc="300">
                <a:solidFill>
                  <a:srgbClr val="F7F5F0"/>
                </a:solidFill>
              </a:defRPr>
            </a:lvl1pPr>
          </a:lstStyle>
          <a:p>
            <a:pPr lvl="0"/>
            <a:r>
              <a:rPr lang="en-AU" dirty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518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165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88E2A-6396-4D47-B3A7-BD14A5FF1A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365848-A1D0-4822-933F-0B845D98A8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AC950-1AAA-4C31-8D85-76657762D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9E500-2817-442C-8EC8-6DCBC240A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F74C4-E343-4609-A718-F6705A4B7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411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93E65-5B27-4AE1-BF72-CC3D807B6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7FED3-246F-477D-AC68-AE6E6C5BD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72943-6DC2-49B0-9C89-B919E1AA7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38FE7-BA63-4E1C-A6A1-2F250B7EB9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1F40F1-9B6B-4BF7-93BA-BFB64FA741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13041E-16D0-4BC8-BE80-E94161680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C93167-362C-4876-8DBE-001B29BC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FB0273-72AF-462F-9A34-D9DAC3201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2181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F1A27-8FFC-4C9C-91DF-8F7B05253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50464-8321-43C6-9426-6AF87A579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B786D-D704-4298-A7DD-7F2957351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CAC43-95FD-4C8C-B037-5D9285C8B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B2E85-811F-4147-BA84-D441F8805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7434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DF382-B223-441F-A5AF-866EB930D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26E4-2868-4CB6-8CA7-42D93949B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0F75F-2BE0-40A0-8CE1-745C4982F9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0C8EC3-3E46-40BC-B64E-1FE7AF80F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90595-48E0-42D2-8C02-1FE63160E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279D7-EE71-4D4E-9637-7E2E8E283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342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19" name="Picture 18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20" name="Picture 19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11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500"/>
            </a:lvl1pPr>
            <a:lvl2pPr>
              <a:defRPr sz="2500"/>
            </a:lvl2pPr>
            <a:lvl3pPr>
              <a:defRPr sz="2500"/>
            </a:lvl3pPr>
            <a:lvl4pPr>
              <a:defRPr sz="2500"/>
            </a:lvl4pPr>
            <a:lvl5pPr>
              <a:defRPr sz="25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22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681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22" name="Picture 21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23" name="Picture 22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18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2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723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23" name="Picture 22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24" name="Picture 23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18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>
              <a:solidFill>
                <a:schemeClr val="bg1"/>
              </a:solidFill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1417638"/>
            <a:ext cx="10972800" cy="762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500" spc="300">
                <a:solidFill>
                  <a:srgbClr val="061D35"/>
                </a:solidFill>
              </a:defRPr>
            </a:lvl1pPr>
          </a:lstStyle>
          <a:p>
            <a:pPr lvl="0"/>
            <a:r>
              <a:rPr lang="en-AU" dirty="0"/>
              <a:t>Subtitle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609600" y="2179639"/>
            <a:ext cx="10972800" cy="3946526"/>
          </a:xfrm>
        </p:spPr>
        <p:txBody>
          <a:bodyPr>
            <a:normAutofit/>
          </a:bodyPr>
          <a:lstStyle>
            <a:lvl1pPr>
              <a:defRPr sz="2500"/>
            </a:lvl1pPr>
            <a:lvl2pPr>
              <a:defRPr sz="2500"/>
            </a:lvl2pPr>
            <a:lvl3pPr>
              <a:defRPr sz="2500"/>
            </a:lvl3pPr>
            <a:lvl4pPr>
              <a:defRPr sz="2500"/>
            </a:lvl4pPr>
            <a:lvl5pPr>
              <a:defRPr sz="25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2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255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25" name="Picture 24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26" name="Picture 25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18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>
              <a:solidFill>
                <a:schemeClr val="bg1"/>
              </a:solidFill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1417638"/>
            <a:ext cx="10972800" cy="762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500" spc="300">
                <a:solidFill>
                  <a:srgbClr val="061D35"/>
                </a:solidFill>
              </a:defRPr>
            </a:lvl1pPr>
          </a:lstStyle>
          <a:p>
            <a:pPr lvl="0"/>
            <a:r>
              <a:rPr lang="en-AU" dirty="0"/>
              <a:t>Subtitle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79639"/>
            <a:ext cx="5384800" cy="3946526"/>
          </a:xfrm>
        </p:spPr>
        <p:txBody>
          <a:bodyPr>
            <a:normAutofit/>
          </a:bodyPr>
          <a:lstStyle>
            <a:lvl1pPr marL="457132" marR="0" indent="-457132" algn="l" defTabSz="60950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51D34"/>
              </a:buClr>
              <a:buSzTx/>
              <a:buFont typeface="Arial"/>
              <a:buChar char="•"/>
              <a:tabLst/>
              <a:defRPr sz="2500"/>
            </a:lvl1pPr>
            <a:lvl2pPr marL="990451" marR="0" indent="-380943" algn="l" defTabSz="60950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51D34"/>
              </a:buClr>
              <a:buSzTx/>
              <a:buFont typeface="Arial"/>
              <a:buChar char="–"/>
              <a:tabLst/>
              <a:defRPr sz="2500"/>
            </a:lvl2pPr>
            <a:lvl3pPr marL="1523771" marR="0" indent="-304754" algn="l" defTabSz="60950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51D34"/>
              </a:buClr>
              <a:buSzTx/>
              <a:buFont typeface="Arial"/>
              <a:buChar char="•"/>
              <a:tabLst/>
              <a:defRPr sz="2500"/>
            </a:lvl3pPr>
            <a:lvl4pPr marL="2133280" marR="0" indent="-304754" algn="l" defTabSz="60950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51D34"/>
              </a:buClr>
              <a:buSzTx/>
              <a:buFont typeface="Arial"/>
              <a:buChar char="–"/>
              <a:tabLst/>
              <a:defRPr sz="2500"/>
            </a:lvl4pPr>
            <a:lvl5pPr marL="2742788" marR="0" indent="-304754" algn="l" defTabSz="60950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51D34"/>
              </a:buClr>
              <a:buSzTx/>
              <a:buFont typeface="Arial"/>
              <a:buChar char="»"/>
              <a:tabLst/>
              <a:defRPr sz="25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179639"/>
            <a:ext cx="5384800" cy="3946526"/>
          </a:xfrm>
        </p:spPr>
        <p:txBody>
          <a:bodyPr>
            <a:normAutofit/>
          </a:bodyPr>
          <a:lstStyle>
            <a:lvl1pPr>
              <a:defRPr sz="2500"/>
            </a:lvl1pPr>
            <a:lvl2pPr>
              <a:defRPr sz="2500"/>
            </a:lvl2pPr>
            <a:lvl3pPr>
              <a:defRPr sz="2500"/>
            </a:lvl3pPr>
            <a:lvl4pPr>
              <a:defRPr sz="2500"/>
            </a:lvl4pPr>
            <a:lvl5pPr>
              <a:defRPr sz="25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7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2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412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12" name="Picture 11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13" name="Picture 12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18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/>
          </a:p>
        </p:txBody>
      </p:sp>
      <p:sp>
        <p:nvSpPr>
          <p:cNvPr id="14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501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15" name="Picture 14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18" name="Picture 17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20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564560" y="2266950"/>
            <a:ext cx="10017840" cy="1085850"/>
          </a:xfrm>
        </p:spPr>
        <p:txBody>
          <a:bodyPr anchor="t">
            <a:normAutofit/>
          </a:bodyPr>
          <a:lstStyle>
            <a:lvl1pPr algn="l">
              <a:defRPr sz="55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51342" y="2266950"/>
            <a:ext cx="1106626" cy="78105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4799" kern="1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5599" dirty="0">
                <a:solidFill>
                  <a:srgbClr val="C63D32"/>
                </a:solidFill>
                <a:latin typeface="+mn-lt"/>
                <a:cs typeface="Arial"/>
              </a:rPr>
              <a:t>01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1564560" y="3492500"/>
            <a:ext cx="10017840" cy="762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500" spc="300">
                <a:solidFill>
                  <a:srgbClr val="061D35"/>
                </a:solidFill>
              </a:defRPr>
            </a:lvl1pPr>
          </a:lstStyle>
          <a:p>
            <a:pPr lvl="0"/>
            <a:r>
              <a:rPr lang="en-AU" dirty="0"/>
              <a:t>Subtitle</a:t>
            </a:r>
            <a:endParaRPr lang="en-US" dirty="0"/>
          </a:p>
        </p:txBody>
      </p:sp>
      <p:sp>
        <p:nvSpPr>
          <p:cNvPr id="24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2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678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(Norwegia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miles_logo_red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870" y="2929119"/>
            <a:ext cx="2285702" cy="748824"/>
          </a:xfrm>
          <a:prstGeom prst="rect">
            <a:avLst/>
          </a:prstGeom>
        </p:spPr>
      </p:pic>
      <p:sp>
        <p:nvSpPr>
          <p:cNvPr id="6" name="Shape 21"/>
          <p:cNvSpPr/>
          <p:nvPr/>
        </p:nvSpPr>
        <p:spPr>
          <a:xfrm>
            <a:off x="5022767" y="3829029"/>
            <a:ext cx="2195673" cy="96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 defTabSz="584200">
              <a:lnSpc>
                <a:spcPct val="70000"/>
              </a:lnSpc>
              <a:spcBef>
                <a:spcPts val="800"/>
              </a:spcBef>
              <a:defRPr sz="1800" cap="all" spc="144">
                <a:solidFill>
                  <a:srgbClr val="B73C3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 algn="ctr">
              <a:defRPr cap="none" spc="0">
                <a:solidFill>
                  <a:srgbClr val="000000"/>
                </a:solidFill>
              </a:defRPr>
            </a:pPr>
            <a:r>
              <a:rPr sz="900" cap="all" spc="72" dirty="0">
                <a:solidFill>
                  <a:srgbClr val="B73C3B"/>
                </a:solidFill>
                <a:latin typeface="Arial"/>
                <a:cs typeface="Arial"/>
              </a:rPr>
              <a:t>faglig autoritet og varme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768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(Englis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miles_logo_red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870" y="2929119"/>
            <a:ext cx="2285702" cy="748824"/>
          </a:xfrm>
          <a:prstGeom prst="rect">
            <a:avLst/>
          </a:prstGeom>
        </p:spPr>
      </p:pic>
      <p:sp>
        <p:nvSpPr>
          <p:cNvPr id="6" name="Shape 21"/>
          <p:cNvSpPr/>
          <p:nvPr/>
        </p:nvSpPr>
        <p:spPr>
          <a:xfrm>
            <a:off x="4859162" y="3844419"/>
            <a:ext cx="2792242" cy="96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 defTabSz="584200">
              <a:lnSpc>
                <a:spcPct val="70000"/>
              </a:lnSpc>
              <a:spcBef>
                <a:spcPts val="800"/>
              </a:spcBef>
              <a:defRPr sz="1800" cap="all" spc="144">
                <a:solidFill>
                  <a:srgbClr val="B73C3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>
              <a:defRPr cap="none" spc="0">
                <a:solidFill>
                  <a:srgbClr val="000000"/>
                </a:solidFill>
              </a:defRPr>
            </a:pPr>
            <a:r>
              <a:rPr lang="en-US" sz="900" cap="all" spc="72" dirty="0">
                <a:solidFill>
                  <a:srgbClr val="B73C3B"/>
                </a:solidFill>
                <a:latin typeface="Arial"/>
                <a:cs typeface="Arial"/>
              </a:rPr>
              <a:t>Technical excellence, warm people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984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243852" tIns="121926" rIns="243852" bIns="121926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243852" tIns="121926" rIns="243852" bIns="121926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91260" y="6454775"/>
            <a:ext cx="1663140" cy="365126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l">
              <a:defRPr sz="1600">
                <a:solidFill>
                  <a:srgbClr val="F7F6F0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454775"/>
            <a:ext cx="3860800" cy="365126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ctr">
              <a:defRPr sz="1600">
                <a:solidFill>
                  <a:srgbClr val="F7F6F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454775"/>
            <a:ext cx="2844800" cy="365126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r">
              <a:defRPr sz="1600">
                <a:solidFill>
                  <a:srgbClr val="F7F6F0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908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</p:sldLayoutIdLst>
  <p:txStyles>
    <p:titleStyle>
      <a:lvl1pPr algn="l" defTabSz="609509" rtl="0" eaLnBrk="1" latinLnBrk="0" hangingPunct="1">
        <a:spcBef>
          <a:spcPct val="0"/>
        </a:spcBef>
        <a:buNone/>
        <a:defRPr sz="5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32" indent="-457132" algn="l" defTabSz="609509" rtl="0" eaLnBrk="1" latinLnBrk="0" hangingPunct="1">
        <a:spcBef>
          <a:spcPct val="20000"/>
        </a:spcBef>
        <a:buClr>
          <a:schemeClr val="bg2"/>
        </a:buClr>
        <a:buFont typeface="Arial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990451" indent="-380943" algn="l" defTabSz="609509" rtl="0" eaLnBrk="1" latinLnBrk="0" hangingPunct="1">
        <a:spcBef>
          <a:spcPct val="20000"/>
        </a:spcBef>
        <a:buClr>
          <a:schemeClr val="bg2"/>
        </a:buClr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771" indent="-304754" algn="l" defTabSz="609509" rtl="0" eaLnBrk="1" latinLnBrk="0" hangingPunct="1">
        <a:spcBef>
          <a:spcPct val="20000"/>
        </a:spcBef>
        <a:buClr>
          <a:schemeClr val="bg2"/>
        </a:buClr>
        <a:buFont typeface="Arial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280" indent="-304754" algn="l" defTabSz="609509" rtl="0" eaLnBrk="1" latinLnBrk="0" hangingPunct="1">
        <a:spcBef>
          <a:spcPct val="20000"/>
        </a:spcBef>
        <a:buClr>
          <a:schemeClr val="bg2"/>
        </a:buClr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788" indent="-304754" algn="l" defTabSz="609509" rtl="0" eaLnBrk="1" latinLnBrk="0" hangingPunct="1">
        <a:spcBef>
          <a:spcPct val="20000"/>
        </a:spcBef>
        <a:buClr>
          <a:schemeClr val="bg2"/>
        </a:buClr>
        <a:buFont typeface="Arial"/>
        <a:buChar char="»"/>
        <a:defRPr sz="25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297" indent="-304754" algn="l" defTabSz="609509" rtl="0" eaLnBrk="1" latinLnBrk="0" hangingPunct="1">
        <a:spcBef>
          <a:spcPct val="20000"/>
        </a:spcBef>
        <a:buFont typeface="Arial"/>
        <a:buChar char="•"/>
        <a:defRPr sz="2649" kern="1200">
          <a:solidFill>
            <a:schemeClr val="tx1"/>
          </a:solidFill>
          <a:latin typeface="+mn-lt"/>
          <a:ea typeface="+mn-ea"/>
          <a:cs typeface="+mn-cs"/>
        </a:defRPr>
      </a:lvl6pPr>
      <a:lvl7pPr marL="3961805" indent="-304754" algn="l" defTabSz="609509" rtl="0" eaLnBrk="1" latinLnBrk="0" hangingPunct="1">
        <a:spcBef>
          <a:spcPct val="20000"/>
        </a:spcBef>
        <a:buFont typeface="Arial"/>
        <a:buChar char="•"/>
        <a:defRPr sz="2649" kern="1200">
          <a:solidFill>
            <a:schemeClr val="tx1"/>
          </a:solidFill>
          <a:latin typeface="+mn-lt"/>
          <a:ea typeface="+mn-ea"/>
          <a:cs typeface="+mn-cs"/>
        </a:defRPr>
      </a:lvl7pPr>
      <a:lvl8pPr marL="4571314" indent="-304754" algn="l" defTabSz="609509" rtl="0" eaLnBrk="1" latinLnBrk="0" hangingPunct="1">
        <a:spcBef>
          <a:spcPct val="20000"/>
        </a:spcBef>
        <a:buFont typeface="Arial"/>
        <a:buChar char="•"/>
        <a:defRPr sz="2649" kern="1200">
          <a:solidFill>
            <a:schemeClr val="tx1"/>
          </a:solidFill>
          <a:latin typeface="+mn-lt"/>
          <a:ea typeface="+mn-ea"/>
          <a:cs typeface="+mn-cs"/>
        </a:defRPr>
      </a:lvl8pPr>
      <a:lvl9pPr marL="5180823" indent="-304754" algn="l" defTabSz="609509" rtl="0" eaLnBrk="1" latinLnBrk="0" hangingPunct="1">
        <a:spcBef>
          <a:spcPct val="20000"/>
        </a:spcBef>
        <a:buFont typeface="Arial"/>
        <a:buChar char="•"/>
        <a:defRPr sz="26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09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17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526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034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543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051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60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069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eblog.west-wind.com/posts/2016/Nov/23/NET-Standard-20-Making-Sense-of-NET-Again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particular.net/blog/nservicebus-on-net-core-its-time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xamarin.com/prebuilt" TargetMode="External"/><Relationship Id="rId2" Type="http://schemas.openxmlformats.org/officeDocument/2006/relationships/hyperlink" Target="https://blog.xamarin.com/building-xamarin-forms-apps-net-standard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playlist?list=PLRAdsfhKI4OWx321A_pr-7HhRNk7wOLLY" TargetMode="External"/><Relationship Id="rId5" Type="http://schemas.openxmlformats.org/officeDocument/2006/relationships/hyperlink" Target="https://github.com/jeremylindsayni/RaspberryPi.Template" TargetMode="External"/><Relationship Id="rId4" Type="http://schemas.openxmlformats.org/officeDocument/2006/relationships/hyperlink" Target="https://docs.microsoft.com/en-us/dotnet/standard/net-standard#comparison-to-portable-class-libraries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jsamuel3/xPlatformDotNet/releases" TargetMode="Externa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39050911/net-standard-net-core-pc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terrajobst/net-standard-introduction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standard/net-standard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of a cell phone&#10;&#10;Description generated with high confidence">
            <a:extLst>
              <a:ext uri="{FF2B5EF4-FFF2-40B4-BE49-F238E27FC236}">
                <a16:creationId xmlns:a16="http://schemas.microsoft.com/office/drawing/2014/main" id="{7773783F-A924-41FB-88B9-333866FBA7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39" r="14994"/>
          <a:stretch/>
        </p:blipFill>
        <p:spPr>
          <a:xfrm>
            <a:off x="5913123" y="10"/>
            <a:ext cx="6278877" cy="685799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6AFD0C-55CC-47C0-BEA7-BFFD6B68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pPr algn="l"/>
            <a:r>
              <a:rPr lang="en-GB" dirty="0"/>
              <a:t>X-Platform .NET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C8E971-225B-4789-A77C-81FF4CBB3A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b">
            <a:normAutofit/>
          </a:bodyPr>
          <a:lstStyle/>
          <a:p>
            <a:pPr algn="l"/>
            <a:r>
              <a:rPr lang="en-GB" spc="0" dirty="0">
                <a:latin typeface="+mj-lt"/>
              </a:rPr>
              <a:t>@</a:t>
            </a:r>
            <a:r>
              <a:rPr lang="en-GB" spc="0" dirty="0" err="1">
                <a:latin typeface="+mj-lt"/>
              </a:rPr>
              <a:t>PeteSamuel</a:t>
            </a:r>
            <a:endParaRPr lang="en-GB" spc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9780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03DB3-6CBF-452C-BE70-EEBED5609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V2.0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7C557-2686-41E6-91B2-4EEDF2371E3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b-NO" dirty="0"/>
              <a:t>Better </a:t>
            </a:r>
            <a:r>
              <a:rPr lang="nb-NO" dirty="0" err="1"/>
              <a:t>compatability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more APIs</a:t>
            </a:r>
          </a:p>
          <a:p>
            <a:pPr lvl="1"/>
            <a:r>
              <a:rPr lang="nb-NO" dirty="0" err="1"/>
              <a:t>Easier</a:t>
            </a:r>
            <a:r>
              <a:rPr lang="nb-NO" dirty="0"/>
              <a:t> to port </a:t>
            </a:r>
            <a:r>
              <a:rPr lang="nb-NO" dirty="0" err="1"/>
              <a:t>code</a:t>
            </a:r>
            <a:endParaRPr lang="nb-NO" dirty="0"/>
          </a:p>
          <a:p>
            <a:r>
              <a:rPr lang="nb-NO" dirty="0" err="1"/>
              <a:t>Compatability</a:t>
            </a:r>
            <a:r>
              <a:rPr lang="nb-NO" dirty="0"/>
              <a:t> </a:t>
            </a:r>
            <a:r>
              <a:rPr lang="nb-NO" dirty="0" err="1"/>
              <a:t>Shim</a:t>
            </a:r>
            <a:r>
              <a:rPr lang="nb-NO" dirty="0"/>
              <a:t> </a:t>
            </a:r>
            <a:r>
              <a:rPr lang="nb-NO" dirty="0" err="1"/>
              <a:t>available</a:t>
            </a:r>
            <a:endParaRPr lang="nb-NO" dirty="0"/>
          </a:p>
          <a:p>
            <a:pPr lvl="1"/>
            <a:r>
              <a:rPr lang="nb-NO" dirty="0" err="1"/>
              <a:t>Can</a:t>
            </a:r>
            <a:r>
              <a:rPr lang="nb-NO" dirty="0"/>
              <a:t> </a:t>
            </a:r>
            <a:r>
              <a:rPr lang="nb-NO" dirty="0" err="1"/>
              <a:t>consume</a:t>
            </a:r>
            <a:r>
              <a:rPr lang="nb-NO" dirty="0"/>
              <a:t> </a:t>
            </a:r>
            <a:r>
              <a:rPr lang="nb-NO" dirty="0" err="1"/>
              <a:t>libraries</a:t>
            </a:r>
            <a:r>
              <a:rPr lang="nb-NO" dirty="0"/>
              <a:t> not </a:t>
            </a:r>
            <a:r>
              <a:rPr lang="nb-NO" dirty="0" err="1"/>
              <a:t>written</a:t>
            </a:r>
            <a:r>
              <a:rPr lang="nb-NO" dirty="0"/>
              <a:t> in .NET standard</a:t>
            </a:r>
          </a:p>
          <a:p>
            <a:pPr lvl="1"/>
            <a:r>
              <a:rPr lang="nb-NO" dirty="0"/>
              <a:t>PCL</a:t>
            </a:r>
          </a:p>
          <a:p>
            <a:r>
              <a:rPr lang="nb-NO" dirty="0"/>
              <a:t>.</a:t>
            </a:r>
            <a:r>
              <a:rPr lang="nb-NO" dirty="0" err="1"/>
              <a:t>csproj</a:t>
            </a:r>
            <a:r>
              <a:rPr lang="nb-NO" dirty="0"/>
              <a:t> </a:t>
            </a:r>
            <a:r>
              <a:rPr lang="nb-NO" dirty="0">
                <a:sym typeface="Wingdings" panose="05000000000000000000" pitchFamily="2" charset="2"/>
              </a:rPr>
              <a:t></a:t>
            </a:r>
          </a:p>
          <a:p>
            <a:pPr lvl="1"/>
            <a:r>
              <a:rPr lang="nb-NO" dirty="0">
                <a:sym typeface="Wingdings" panose="05000000000000000000" pitchFamily="2" charset="2"/>
              </a:rPr>
              <a:t>Nice and </a:t>
            </a:r>
            <a:r>
              <a:rPr lang="nb-NO" dirty="0" err="1">
                <a:sym typeface="Wingdings" panose="05000000000000000000" pitchFamily="2" charset="2"/>
              </a:rPr>
              <a:t>clean</a:t>
            </a:r>
            <a:r>
              <a:rPr lang="nb-NO" dirty="0">
                <a:sym typeface="Wingdings" panose="05000000000000000000" pitchFamily="2" charset="2"/>
              </a:rPr>
              <a:t>!</a:t>
            </a:r>
            <a:endParaRPr lang="nb-NO" dirty="0"/>
          </a:p>
          <a:p>
            <a:endParaRPr lang="en-GB" dirty="0"/>
          </a:p>
        </p:txBody>
      </p:sp>
      <p:pic>
        <p:nvPicPr>
          <p:cNvPr id="1026" name="Picture 2" descr="https://weblog.west-wind.com/images/2017/.NET-Standard-2.0---Making-Sense-of-.NET-Again/NETStandard20Libraries.png">
            <a:extLst>
              <a:ext uri="{FF2B5EF4-FFF2-40B4-BE49-F238E27FC236}">
                <a16:creationId xmlns:a16="http://schemas.microsoft.com/office/drawing/2014/main" id="{553335B4-DD76-49E9-BB21-FFC124CA37B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945844"/>
            <a:ext cx="5181600" cy="343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1AA884-70EC-4DDC-A1DA-4474FF3B9B90}"/>
              </a:ext>
            </a:extLst>
          </p:cNvPr>
          <p:cNvSpPr txBox="1"/>
          <p:nvPr/>
        </p:nvSpPr>
        <p:spPr>
          <a:xfrm>
            <a:off x="7428216" y="5589142"/>
            <a:ext cx="42931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hlinkClick r:id="rId3"/>
              </a:rPr>
              <a:t>https://weblog.west-wind.com/posts/2016/Nov/23/NET-Standard-20-Making-Sense-of-NET-Again</a:t>
            </a:r>
            <a:r>
              <a:rPr lang="en-GB" sz="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08309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B8BF8-143C-48EA-A3B1-3DD5562F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Standard Use Cases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DE993C-28BC-4EB2-98E4-BF68ADB82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Good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CEA08-49B3-4513-879E-17F213B9CF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err="1"/>
              <a:t>Nuget</a:t>
            </a:r>
            <a:r>
              <a:rPr lang="en-GB" dirty="0"/>
              <a:t> packages have to support this going forward</a:t>
            </a:r>
          </a:p>
          <a:p>
            <a:r>
              <a:rPr lang="en-GB" dirty="0"/>
              <a:t>Business logic layer</a:t>
            </a:r>
          </a:p>
          <a:p>
            <a:r>
              <a:rPr lang="en-GB" dirty="0"/>
              <a:t>Models</a:t>
            </a:r>
          </a:p>
          <a:p>
            <a:r>
              <a:rPr lang="en-GB" dirty="0"/>
              <a:t>E.g. </a:t>
            </a:r>
            <a:r>
              <a:rPr lang="en-GB" dirty="0" err="1">
                <a:hlinkClick r:id="rId2"/>
              </a:rPr>
              <a:t>NServiceBus</a:t>
            </a:r>
            <a:r>
              <a:rPr lang="en-GB" dirty="0">
                <a:hlinkClick r:id="rId2"/>
              </a:rPr>
              <a:t> running on .NET Core</a:t>
            </a:r>
            <a:r>
              <a:rPr lang="en-GB" dirty="0"/>
              <a:t>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6A2683-931F-4132-B319-A722C8F522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Not suitable for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F25C98-062C-4B1F-8075-2D670C53C72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If you need feature not yet implemented in .NET Standard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2895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B8BF8-143C-48EA-A3B1-3DD5562F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Xamarin Use Cases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DE993C-28BC-4EB2-98E4-BF68ADB82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Good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CEA08-49B3-4513-879E-17F213B9CF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Proof of Concepts</a:t>
            </a:r>
          </a:p>
          <a:p>
            <a:r>
              <a:rPr lang="en-GB" dirty="0"/>
              <a:t>Wireframing</a:t>
            </a:r>
          </a:p>
          <a:p>
            <a:r>
              <a:rPr lang="en-GB" dirty="0"/>
              <a:t>MVP</a:t>
            </a:r>
          </a:p>
          <a:p>
            <a:r>
              <a:rPr lang="en-GB" dirty="0"/>
              <a:t>Fast time to market</a:t>
            </a:r>
          </a:p>
          <a:p>
            <a:r>
              <a:rPr lang="en-GB" dirty="0"/>
              <a:t>High code re-use across platforms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6A2683-931F-4132-B319-A722C8F522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Not suitable for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F25C98-062C-4B1F-8075-2D670C53C72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High Performance Applications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28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B5F09-345C-4E6C-A538-414D92C69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nb-NO" dirty="0"/>
              <a:t>FAQs</a:t>
            </a:r>
            <a:br>
              <a:rPr lang="nb-NO" dirty="0"/>
            </a:br>
            <a:r>
              <a:rPr lang="nb-NO" sz="3100" dirty="0"/>
              <a:t>First time </a:t>
            </a:r>
            <a:r>
              <a:rPr lang="nb-NO" sz="3100" dirty="0" err="1"/>
              <a:t>running</a:t>
            </a:r>
            <a:r>
              <a:rPr lang="nb-NO" sz="3100" dirty="0"/>
              <a:t> </a:t>
            </a:r>
            <a:r>
              <a:rPr lang="nb-NO" sz="3100" dirty="0" err="1"/>
              <a:t>this</a:t>
            </a:r>
            <a:r>
              <a:rPr lang="nb-NO" sz="3100" dirty="0"/>
              <a:t> so feedback </a:t>
            </a:r>
            <a:r>
              <a:rPr lang="nb-NO" sz="3100" dirty="0" err="1"/>
              <a:t>please</a:t>
            </a:r>
            <a:r>
              <a:rPr lang="nb-NO" sz="3100" dirty="0"/>
              <a:t>!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EA1ECC5-55C7-473F-A013-96E4EF8488F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b-NO" dirty="0" err="1"/>
              <a:t>What</a:t>
            </a:r>
            <a:r>
              <a:rPr lang="nb-NO" dirty="0"/>
              <a:t> is </a:t>
            </a:r>
            <a:r>
              <a:rPr lang="nb-NO" dirty="0" err="1"/>
              <a:t>required</a:t>
            </a:r>
            <a:r>
              <a:rPr lang="nb-NO" dirty="0"/>
              <a:t> to </a:t>
            </a:r>
            <a:r>
              <a:rPr lang="nb-NO" dirty="0" err="1"/>
              <a:t>produce</a:t>
            </a:r>
            <a:r>
              <a:rPr lang="nb-NO" dirty="0"/>
              <a:t> an Android App?</a:t>
            </a:r>
          </a:p>
          <a:p>
            <a:r>
              <a:rPr lang="nb-NO" dirty="0" err="1"/>
              <a:t>Deploy</a:t>
            </a:r>
            <a:r>
              <a:rPr lang="nb-NO" dirty="0"/>
              <a:t> to iOS?</a:t>
            </a:r>
          </a:p>
          <a:p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D216751-B995-4FCB-BDF0-C02B132849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AutoShape 6" descr=".NET Standard Diagram">
            <a:extLst>
              <a:ext uri="{FF2B5EF4-FFF2-40B4-BE49-F238E27FC236}">
                <a16:creationId xmlns:a16="http://schemas.microsoft.com/office/drawing/2014/main" id="{1172ED50-1E4E-4936-A852-2E3EE2F9618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007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B303-2DBA-405F-B9A4-5C6DBCF95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Workshop </a:t>
            </a:r>
            <a:r>
              <a:rPr lang="nb-NO" dirty="0" err="1"/>
              <a:t>Tooling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54DE58-3679-49A0-B81E-3FCB4419C3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54C10-F769-47F8-8588-535770D9A57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b-NO" dirty="0"/>
              <a:t>Visual Studio</a:t>
            </a:r>
          </a:p>
          <a:p>
            <a:r>
              <a:rPr lang="nb-NO" dirty="0"/>
              <a:t>Android Studio</a:t>
            </a:r>
          </a:p>
          <a:p>
            <a:r>
              <a:rPr lang="nb-NO" dirty="0"/>
              <a:t>SDK Manager</a:t>
            </a:r>
          </a:p>
          <a:p>
            <a:r>
              <a:rPr lang="nb-NO" dirty="0"/>
              <a:t>Emulators</a:t>
            </a:r>
          </a:p>
          <a:p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E0E25A-C945-4B20-9725-90CE143D48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Mac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60BC5-BCCE-4283-B8A2-307513B888E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Visual Studio for Mac</a:t>
            </a:r>
          </a:p>
          <a:p>
            <a:r>
              <a:rPr lang="en-GB" dirty="0" err="1"/>
              <a:t>Xcode</a:t>
            </a:r>
            <a:endParaRPr lang="en-GB" dirty="0"/>
          </a:p>
          <a:p>
            <a:r>
              <a:rPr lang="en-GB" dirty="0"/>
              <a:t>Android Studio</a:t>
            </a:r>
          </a:p>
        </p:txBody>
      </p:sp>
    </p:spTree>
    <p:extLst>
      <p:ext uri="{BB962C8B-B14F-4D97-AF65-F5344CB8AC3E}">
        <p14:creationId xmlns:p14="http://schemas.microsoft.com/office/powerpoint/2010/main" val="2050628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F0A11B1-4853-4364-8E50-955C30DB1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References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952E482-5EAE-41EB-B74F-3CEA6548E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https://github.com/pjsamuel3/xPlatformDotNet</a:t>
            </a:r>
          </a:p>
          <a:p>
            <a:r>
              <a:rPr lang="en-GB" dirty="0">
                <a:hlinkClick r:id="rId2"/>
              </a:rPr>
              <a:t>https://blog.xamarin.com/building-xamarin-forms-apps-net-standard/</a:t>
            </a:r>
            <a:endParaRPr lang="en-GB" dirty="0"/>
          </a:p>
          <a:p>
            <a:r>
              <a:rPr lang="en-GB" dirty="0">
                <a:hlinkClick r:id="rId3"/>
              </a:rPr>
              <a:t>https://www.xamarin.com/prebuilt</a:t>
            </a:r>
            <a:r>
              <a:rPr lang="en-GB" dirty="0"/>
              <a:t> - using PCL but now we can port</a:t>
            </a:r>
          </a:p>
          <a:p>
            <a:r>
              <a:rPr lang="en-GB" dirty="0">
                <a:hlinkClick r:id="rId4"/>
              </a:rPr>
              <a:t>https://docs.microsoft.com/en-us/dotnet/standard/net-standard#comparison-to-portable-class-libraries</a:t>
            </a:r>
            <a:endParaRPr lang="en-GB" dirty="0"/>
          </a:p>
          <a:p>
            <a:r>
              <a:rPr lang="en-GB" dirty="0">
                <a:hlinkClick r:id="rId5"/>
              </a:rPr>
              <a:t>https://github.com/jeremylindsayni/RaspberryPi.Template</a:t>
            </a:r>
            <a:endParaRPr lang="en-GB" dirty="0"/>
          </a:p>
          <a:p>
            <a:r>
              <a:rPr lang="en-GB" dirty="0">
                <a:hlinkClick r:id="rId6"/>
              </a:rPr>
              <a:t>.NET Standard Video Introductions from the creator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090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9C681-08BA-41B6-93EE-C299D5DC38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956263"/>
            <a:ext cx="9144000" cy="1129964"/>
          </a:xfrm>
        </p:spPr>
        <p:txBody>
          <a:bodyPr>
            <a:normAutofit fontScale="90000"/>
          </a:bodyPr>
          <a:lstStyle/>
          <a:p>
            <a:r>
              <a:rPr lang="en-GB" dirty="0"/>
              <a:t>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B9AF7C-93C6-4AC5-9FF9-CA4A5EB861C7}"/>
              </a:ext>
            </a:extLst>
          </p:cNvPr>
          <p:cNvSpPr txBox="1"/>
          <p:nvPr/>
        </p:nvSpPr>
        <p:spPr>
          <a:xfrm>
            <a:off x="2573242" y="2842623"/>
            <a:ext cx="7045518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1800" dirty="0">
                <a:hlinkClick r:id="rId2"/>
              </a:rPr>
              <a:t>https://github.com/pjsamuel3/xPlatformDotNet/releases</a:t>
            </a:r>
            <a:endParaRPr lang="en-GB" sz="1800" dirty="0"/>
          </a:p>
          <a:p>
            <a:pPr algn="ctr"/>
            <a:r>
              <a:rPr lang="en-GB" sz="1800" dirty="0"/>
              <a:t>Browse the repro if you like to skip to specific points in my research</a:t>
            </a:r>
          </a:p>
          <a:p>
            <a:pPr algn="ctr"/>
            <a:r>
              <a:rPr lang="en-GB" sz="1800" dirty="0"/>
              <a:t>File &gt; </a:t>
            </a:r>
            <a:r>
              <a:rPr lang="en-GB" sz="1800"/>
              <a:t>New Project = v1.0.0</a:t>
            </a:r>
          </a:p>
          <a:p>
            <a:pPr algn="ctr"/>
            <a:endParaRPr lang="en-GB" sz="1800" dirty="0"/>
          </a:p>
          <a:p>
            <a:pPr algn="ctr"/>
            <a:r>
              <a:rPr lang="en-GB" sz="1800" dirty="0"/>
              <a:t>git clone https://github.com/pjsamuel3/xPlatformDotNet.git </a:t>
            </a:r>
          </a:p>
          <a:p>
            <a:pPr algn="ctr"/>
            <a:r>
              <a:rPr lang="en-GB" sz="1800" dirty="0"/>
              <a:t>git checkout -b 0.0.0 0.0.0</a:t>
            </a:r>
          </a:p>
          <a:p>
            <a:pPr algn="ctr"/>
            <a:r>
              <a:rPr lang="en-GB" sz="1800" dirty="0"/>
              <a:t>git checkout -b 2.0.0 2.0.0</a:t>
            </a:r>
          </a:p>
          <a:p>
            <a:pPr algn="ctr"/>
            <a:r>
              <a:rPr lang="en-GB" sz="1800" dirty="0"/>
              <a:t>git checkout -b 3.0.0 3.0.0</a:t>
            </a:r>
          </a:p>
          <a:p>
            <a:pPr algn="ctr"/>
            <a:r>
              <a:rPr lang="en-GB" sz="1800" dirty="0"/>
              <a:t>git checkout -b 3.1.0 3.1.0</a:t>
            </a:r>
          </a:p>
          <a:p>
            <a:pPr algn="ctr"/>
            <a:r>
              <a:rPr lang="en-GB" sz="1800" dirty="0"/>
              <a:t>git checkout -b 3.2.0 3.2.0</a:t>
            </a:r>
          </a:p>
        </p:txBody>
      </p:sp>
    </p:spTree>
    <p:extLst>
      <p:ext uri="{BB962C8B-B14F-4D97-AF65-F5344CB8AC3E}">
        <p14:creationId xmlns:p14="http://schemas.microsoft.com/office/powerpoint/2010/main" val="3409251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7189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E01E1-395B-4929-BB21-2200BB5EC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Agenda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0FFBD9-D2EA-4CB2-8D25-F94A2C5394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/>
              <a:t>Background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552D4-6202-4AA2-BC6C-6E997344BBB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Why?</a:t>
            </a:r>
          </a:p>
          <a:p>
            <a:r>
              <a:rPr lang="en-GB" dirty="0"/>
              <a:t>.NET Core and .NET Standard</a:t>
            </a:r>
          </a:p>
          <a:p>
            <a:r>
              <a:rPr lang="en-GB" dirty="0"/>
              <a:t>What does this enable</a:t>
            </a:r>
          </a:p>
          <a:p>
            <a:r>
              <a:rPr lang="en-GB" dirty="0"/>
              <a:t>Use cases</a:t>
            </a:r>
          </a:p>
          <a:p>
            <a:r>
              <a:rPr lang="en-GB" dirty="0"/>
              <a:t>Cross platform</a:t>
            </a:r>
          </a:p>
          <a:p>
            <a:pPr lvl="1"/>
            <a:r>
              <a:rPr lang="en-GB" dirty="0"/>
              <a:t>Android</a:t>
            </a:r>
          </a:p>
          <a:p>
            <a:pPr lvl="1"/>
            <a:r>
              <a:rPr lang="en-GB" dirty="0"/>
              <a:t>iOS</a:t>
            </a:r>
          </a:p>
          <a:p>
            <a:pPr lvl="1"/>
            <a:r>
              <a:rPr lang="en-GB" dirty="0"/>
              <a:t>Linux</a:t>
            </a:r>
          </a:p>
          <a:p>
            <a:pPr lvl="1"/>
            <a:r>
              <a:rPr lang="en-GB" dirty="0"/>
              <a:t>Windows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FF776D-D819-44EE-9C6A-895520A886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b-NO" dirty="0"/>
              <a:t>Workshop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CDAB305-9264-48C0-8A44-A179C91D041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Write a .NET Standard Class Library</a:t>
            </a:r>
          </a:p>
          <a:p>
            <a:r>
              <a:rPr lang="nb-NO" dirty="0" err="1"/>
              <a:t>Implement</a:t>
            </a:r>
            <a:r>
              <a:rPr lang="nb-NO" dirty="0"/>
              <a:t> </a:t>
            </a:r>
            <a:r>
              <a:rPr lang="nb-NO" dirty="0" err="1"/>
              <a:t>this</a:t>
            </a:r>
            <a:r>
              <a:rPr lang="nb-NO" dirty="0"/>
              <a:t> in</a:t>
            </a:r>
          </a:p>
          <a:p>
            <a:pPr lvl="1"/>
            <a:r>
              <a:rPr lang="nb-NO" dirty="0"/>
              <a:t>Android</a:t>
            </a:r>
          </a:p>
          <a:p>
            <a:pPr lvl="1"/>
            <a:r>
              <a:rPr lang="nb-NO" dirty="0"/>
              <a:t>iOS</a:t>
            </a:r>
          </a:p>
          <a:p>
            <a:r>
              <a:rPr lang="nb-NO" dirty="0" err="1"/>
              <a:t>Deploy</a:t>
            </a:r>
            <a:r>
              <a:rPr lang="nb-NO" dirty="0"/>
              <a:t> a </a:t>
            </a:r>
            <a:r>
              <a:rPr lang="nb-NO" dirty="0" err="1"/>
              <a:t>version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same </a:t>
            </a:r>
            <a:r>
              <a:rPr lang="nb-NO" dirty="0" err="1"/>
              <a:t>code</a:t>
            </a:r>
            <a:r>
              <a:rPr lang="nb-NO" dirty="0"/>
              <a:t> to </a:t>
            </a:r>
            <a:r>
              <a:rPr lang="nb-NO" dirty="0" err="1"/>
              <a:t>Azure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39634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E0BC3C-B46D-429D-BD6B-5FF69D2E88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 r="8890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E41635-042C-4EF0-B8D0-88C3C3D02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Disclaimer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8064F3-667C-414E-88F4-27A477BE6D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963" y="1200152"/>
            <a:ext cx="2816535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Noob alert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F8A856-2F1D-4696-955B-E1EE61352954}"/>
              </a:ext>
            </a:extLst>
          </p:cNvPr>
          <p:cNvSpPr txBox="1"/>
          <p:nvPr/>
        </p:nvSpPr>
        <p:spPr>
          <a:xfrm>
            <a:off x="10724630" y="6596389"/>
            <a:ext cx="15199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https://flic.kr/p/JjZkxW</a:t>
            </a:r>
          </a:p>
        </p:txBody>
      </p:sp>
    </p:spTree>
    <p:extLst>
      <p:ext uri="{BB962C8B-B14F-4D97-AF65-F5344CB8AC3E}">
        <p14:creationId xmlns:p14="http://schemas.microsoft.com/office/powerpoint/2010/main" val="1394248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AD184-97C9-46FD-A72E-CA4F335F5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E0CC1-EB90-431F-92AC-C0DBADC66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Re-</a:t>
            </a:r>
            <a:r>
              <a:rPr lang="nb-NO" dirty="0" err="1"/>
              <a:t>use</a:t>
            </a:r>
            <a:r>
              <a:rPr lang="nb-NO" dirty="0"/>
              <a:t> skills</a:t>
            </a:r>
          </a:p>
          <a:p>
            <a:r>
              <a:rPr lang="nb-NO" dirty="0"/>
              <a:t>Re-</a:t>
            </a:r>
            <a:r>
              <a:rPr lang="nb-NO" dirty="0" err="1"/>
              <a:t>use</a:t>
            </a:r>
            <a:r>
              <a:rPr lang="nb-NO" dirty="0"/>
              <a:t> </a:t>
            </a:r>
            <a:r>
              <a:rPr lang="nb-NO" dirty="0" err="1"/>
              <a:t>code</a:t>
            </a:r>
            <a:endParaRPr lang="nb-NO" dirty="0"/>
          </a:p>
          <a:p>
            <a:pPr lvl="1"/>
            <a:r>
              <a:rPr lang="nb-NO" dirty="0"/>
              <a:t>Write C# </a:t>
            </a:r>
            <a:r>
              <a:rPr lang="nb-NO" dirty="0" err="1"/>
              <a:t>code</a:t>
            </a:r>
            <a:r>
              <a:rPr lang="nb-NO" dirty="0"/>
              <a:t> </a:t>
            </a:r>
            <a:r>
              <a:rPr lang="nb-NO" dirty="0" err="1"/>
              <a:t>that</a:t>
            </a:r>
            <a:r>
              <a:rPr lang="nb-NO" dirty="0"/>
              <a:t> </a:t>
            </a:r>
            <a:r>
              <a:rPr lang="nb-NO" dirty="0" err="1"/>
              <a:t>can</a:t>
            </a:r>
            <a:r>
              <a:rPr lang="nb-NO" dirty="0"/>
              <a:t> run </a:t>
            </a:r>
            <a:r>
              <a:rPr lang="nb-NO" dirty="0" err="1"/>
              <a:t>on</a:t>
            </a:r>
            <a:r>
              <a:rPr lang="nb-NO" dirty="0"/>
              <a:t> multiple </a:t>
            </a:r>
            <a:r>
              <a:rPr lang="nb-NO" dirty="0" err="1"/>
              <a:t>platforms</a:t>
            </a:r>
            <a:endParaRPr lang="nb-NO" dirty="0"/>
          </a:p>
          <a:p>
            <a:r>
              <a:rPr lang="nb-NO" dirty="0"/>
              <a:t>Deliver faster</a:t>
            </a:r>
          </a:p>
          <a:p>
            <a:r>
              <a:rPr lang="en-GB" dirty="0"/>
              <a:t>Unification</a:t>
            </a:r>
          </a:p>
          <a:p>
            <a:pPr lvl="1"/>
            <a:r>
              <a:rPr lang="en-GB" dirty="0"/>
              <a:t>No need to recompile to target new/different platforms</a:t>
            </a:r>
          </a:p>
        </p:txBody>
      </p:sp>
    </p:spTree>
    <p:extLst>
      <p:ext uri="{BB962C8B-B14F-4D97-AF65-F5344CB8AC3E}">
        <p14:creationId xmlns:p14="http://schemas.microsoft.com/office/powerpoint/2010/main" val="1491474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172BC-D699-4CD7-ADAC-65F2322F8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.NET Standard is a </a:t>
            </a:r>
            <a:r>
              <a:rPr lang="nb-NO" dirty="0" err="1"/>
              <a:t>Specification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C36EB-9D44-4D33-8747-6C2A570F5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Like an </a:t>
            </a:r>
            <a:r>
              <a:rPr lang="nb-NO" dirty="0" err="1"/>
              <a:t>interface</a:t>
            </a:r>
            <a:r>
              <a:rPr lang="nb-NO" dirty="0"/>
              <a:t> for Base Class Libraries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756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F6AFB-3E38-4F5B-B823-D1BD3E7E8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GB" dirty="0"/>
              <a:t>What was wrong with Portable Class Libraries (PCL)?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384403-BCC7-4715-9936-C42EDF4D01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5600" y="2439194"/>
            <a:ext cx="6400800" cy="2847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6FA4CB-6563-4F8E-90E2-72E0B99230E2}"/>
              </a:ext>
            </a:extLst>
          </p:cNvPr>
          <p:cNvSpPr txBox="1"/>
          <p:nvPr/>
        </p:nvSpPr>
        <p:spPr>
          <a:xfrm>
            <a:off x="7630392" y="6311899"/>
            <a:ext cx="429316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hlinkClick r:id="rId3"/>
              </a:rPr>
              <a:t>https://stackoverflow.com/questions/39050911/net-standard-net-core-pcl</a:t>
            </a:r>
            <a:r>
              <a:rPr lang="en-GB" sz="10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1169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BB95430-74A9-45ED-83E6-1DEF2DF84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258"/>
            <a:ext cx="12192000" cy="67514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520350-5C0E-4A43-B33E-44529ED81BDC}"/>
              </a:ext>
            </a:extLst>
          </p:cNvPr>
          <p:cNvSpPr txBox="1"/>
          <p:nvPr/>
        </p:nvSpPr>
        <p:spPr>
          <a:xfrm>
            <a:off x="8024117" y="6308333"/>
            <a:ext cx="36038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3"/>
              </a:rPr>
              <a:t>https://www.slideshare.net/terrajobst/net-standard-introduction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821994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B7A8-3580-418C-B5B4-2E1ABC738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How does this work?</a:t>
            </a:r>
          </a:p>
        </p:txBody>
      </p:sp>
      <p:pic>
        <p:nvPicPr>
          <p:cNvPr id="1026" name="Picture 2" descr=".NET Standard Diagram">
            <a:extLst>
              <a:ext uri="{FF2B5EF4-FFF2-40B4-BE49-F238E27FC236}">
                <a16:creationId xmlns:a16="http://schemas.microsoft.com/office/drawing/2014/main" id="{7BC34414-3482-416F-B5F1-BF79F8C965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261861"/>
            <a:ext cx="7188199" cy="4330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639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9ED9-ACA9-4670-9616-CCCEEECD2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Versioning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5F1294-C185-48AE-B85C-4B516F02CD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2337" y="1600200"/>
            <a:ext cx="7967325" cy="45259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5C944E-AB9C-46FC-B425-3BCFC6DFCDF8}"/>
              </a:ext>
            </a:extLst>
          </p:cNvPr>
          <p:cNvSpPr txBox="1"/>
          <p:nvPr/>
        </p:nvSpPr>
        <p:spPr>
          <a:xfrm>
            <a:off x="7630392" y="6311899"/>
            <a:ext cx="375295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hlinkClick r:id="rId3"/>
              </a:rPr>
              <a:t>https://docs.microsoft.com/en-us/dotnet/standard/net-standard</a:t>
            </a:r>
            <a:r>
              <a:rPr lang="en-GB" sz="10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3585415"/>
      </p:ext>
    </p:extLst>
  </p:cSld>
  <p:clrMapOvr>
    <a:masterClrMapping/>
  </p:clrMapOvr>
</p:sld>
</file>

<file path=ppt/theme/theme1.xml><?xml version="1.0" encoding="utf-8"?>
<a:theme xmlns:a="http://schemas.openxmlformats.org/drawingml/2006/main" name="Miles Powerpoint Slides">
  <a:themeElements>
    <a:clrScheme name="MIles">
      <a:dk1>
        <a:sysClr val="windowText" lastClr="000000"/>
      </a:dk1>
      <a:lt1>
        <a:sysClr val="window" lastClr="FFFFFF"/>
      </a:lt1>
      <a:dk2>
        <a:srgbClr val="B8261C"/>
      </a:dk2>
      <a:lt2>
        <a:srgbClr val="051D34"/>
      </a:lt2>
      <a:accent1>
        <a:srgbClr val="D9CFB8"/>
      </a:accent1>
      <a:accent2>
        <a:srgbClr val="F7F6F0"/>
      </a:accent2>
      <a:accent3>
        <a:srgbClr val="5A0E26"/>
      </a:accent3>
      <a:accent4>
        <a:srgbClr val="9C1F21"/>
      </a:accent4>
      <a:accent5>
        <a:srgbClr val="E12127"/>
      </a:accent5>
      <a:accent6>
        <a:srgbClr val="F06A48"/>
      </a:accent6>
      <a:hlink>
        <a:srgbClr val="817271"/>
      </a:hlink>
      <a:folHlink>
        <a:srgbClr val="81727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Miles Powerpoint Slides</Template>
  <TotalTime>6099</TotalTime>
  <Words>453</Words>
  <Application>Microsoft Office PowerPoint</Application>
  <PresentationFormat>Widescreen</PresentationFormat>
  <Paragraphs>95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Helvetica Neue Light</vt:lpstr>
      <vt:lpstr>Wingdings</vt:lpstr>
      <vt:lpstr>Miles Powerpoint Slides</vt:lpstr>
      <vt:lpstr>X-Platform .NET</vt:lpstr>
      <vt:lpstr>Agenda</vt:lpstr>
      <vt:lpstr>Disclaimer</vt:lpstr>
      <vt:lpstr>Why?</vt:lpstr>
      <vt:lpstr>.NET Standard is a Specification</vt:lpstr>
      <vt:lpstr>What was wrong with Portable Class Libraries (PCL)?</vt:lpstr>
      <vt:lpstr>PowerPoint Presentation</vt:lpstr>
      <vt:lpstr>How does this work?</vt:lpstr>
      <vt:lpstr>Versioning</vt:lpstr>
      <vt:lpstr>V2.0</vt:lpstr>
      <vt:lpstr>.NET Standard Use Cases</vt:lpstr>
      <vt:lpstr>Xamarin Use Cases</vt:lpstr>
      <vt:lpstr>FAQs First time running this so feedback please!</vt:lpstr>
      <vt:lpstr>Workshop Tooling</vt:lpstr>
      <vt:lpstr>References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Xplatform .net opportunities</dc:title>
  <dc:creator>Peter Samuel</dc:creator>
  <cp:lastModifiedBy>Peter Samuel</cp:lastModifiedBy>
  <cp:revision>30</cp:revision>
  <dcterms:created xsi:type="dcterms:W3CDTF">2017-10-13T21:19:56Z</dcterms:created>
  <dcterms:modified xsi:type="dcterms:W3CDTF">2017-10-27T18:31:06Z</dcterms:modified>
</cp:coreProperties>
</file>

<file path=docProps/thumbnail.jpeg>
</file>